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1" r:id="rId17"/>
    <p:sldId id="272" r:id="rId18"/>
    <p:sldId id="270" r:id="rId19"/>
    <p:sldId id="268" r:id="rId20"/>
    <p:sldId id="269" r:id="rId21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swald" panose="020B0604020202020204" charset="0"/>
      <p:regular r:id="rId31"/>
      <p:bold r:id="rId32"/>
    </p:embeddedFont>
    <p:embeddedFont>
      <p:font typeface="Nunito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069324" y="575500"/>
            <a:ext cx="17897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900"/>
            </a:lvl1pPr>
            <a:lvl2pPr lvl="1" rtl="0">
              <a:spcBef>
                <a:spcPts val="0"/>
              </a:spcBef>
              <a:buSzPct val="100000"/>
              <a:defRPr sz="900"/>
            </a:lvl2pPr>
            <a:lvl3pPr lvl="2" rtl="0">
              <a:spcBef>
                <a:spcPts val="0"/>
              </a:spcBef>
              <a:buSzPct val="100000"/>
              <a:defRPr sz="900"/>
            </a:lvl3pPr>
            <a:lvl4pPr lvl="3" rtl="0">
              <a:spcBef>
                <a:spcPts val="0"/>
              </a:spcBef>
              <a:buSzPct val="100000"/>
              <a:defRPr sz="900"/>
            </a:lvl4pPr>
            <a:lvl5pPr lvl="4" rtl="0">
              <a:spcBef>
                <a:spcPts val="0"/>
              </a:spcBef>
              <a:buSzPct val="100000"/>
              <a:defRPr sz="900"/>
            </a:lvl5pPr>
            <a:lvl6pPr lvl="5" rtl="0">
              <a:spcBef>
                <a:spcPts val="0"/>
              </a:spcBef>
              <a:buSzPct val="100000"/>
              <a:defRPr sz="900"/>
            </a:lvl6pPr>
            <a:lvl7pPr lvl="6" rtl="0">
              <a:spcBef>
                <a:spcPts val="0"/>
              </a:spcBef>
              <a:buSzPct val="100000"/>
              <a:defRPr sz="900"/>
            </a:lvl7pPr>
            <a:lvl8pPr lvl="7" rtl="0">
              <a:spcBef>
                <a:spcPts val="0"/>
              </a:spcBef>
              <a:buSzPct val="100000"/>
              <a:defRPr sz="900"/>
            </a:lvl8pPr>
            <a:lvl9pPr lvl="8" rtl="0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4951005" y="575500"/>
            <a:ext cx="17898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900"/>
            </a:lvl1pPr>
            <a:lvl2pPr lvl="1" rtl="0">
              <a:spcBef>
                <a:spcPts val="0"/>
              </a:spcBef>
              <a:buSzPct val="100000"/>
              <a:defRPr sz="900"/>
            </a:lvl2pPr>
            <a:lvl3pPr lvl="2" rtl="0">
              <a:spcBef>
                <a:spcPts val="0"/>
              </a:spcBef>
              <a:buSzPct val="100000"/>
              <a:defRPr sz="900"/>
            </a:lvl3pPr>
            <a:lvl4pPr lvl="3" rtl="0">
              <a:spcBef>
                <a:spcPts val="0"/>
              </a:spcBef>
              <a:buSzPct val="100000"/>
              <a:defRPr sz="900"/>
            </a:lvl4pPr>
            <a:lvl5pPr lvl="4" rtl="0">
              <a:spcBef>
                <a:spcPts val="0"/>
              </a:spcBef>
              <a:buSzPct val="100000"/>
              <a:defRPr sz="900"/>
            </a:lvl5pPr>
            <a:lvl6pPr lvl="5" rtl="0">
              <a:spcBef>
                <a:spcPts val="0"/>
              </a:spcBef>
              <a:buSzPct val="100000"/>
              <a:defRPr sz="900"/>
            </a:lvl6pPr>
            <a:lvl7pPr lvl="6" rtl="0">
              <a:spcBef>
                <a:spcPts val="0"/>
              </a:spcBef>
              <a:buSzPct val="100000"/>
              <a:defRPr sz="900"/>
            </a:lvl7pPr>
            <a:lvl8pPr lvl="7" rtl="0">
              <a:spcBef>
                <a:spcPts val="0"/>
              </a:spcBef>
              <a:buSzPct val="100000"/>
              <a:defRPr sz="900"/>
            </a:lvl8pPr>
            <a:lvl9pPr lvl="8" rtl="0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900"/>
            </a:lvl1pPr>
            <a:lvl2pPr lvl="1" rtl="0">
              <a:spcBef>
                <a:spcPts val="0"/>
              </a:spcBef>
              <a:buSzPct val="100000"/>
              <a:defRPr sz="900"/>
            </a:lvl2pPr>
            <a:lvl3pPr lvl="2" rtl="0">
              <a:spcBef>
                <a:spcPts val="0"/>
              </a:spcBef>
              <a:buSzPct val="100000"/>
              <a:defRPr sz="900"/>
            </a:lvl3pPr>
            <a:lvl4pPr lvl="3" rtl="0">
              <a:spcBef>
                <a:spcPts val="0"/>
              </a:spcBef>
              <a:buSzPct val="100000"/>
              <a:defRPr sz="900"/>
            </a:lvl4pPr>
            <a:lvl5pPr lvl="4" rtl="0">
              <a:spcBef>
                <a:spcPts val="0"/>
              </a:spcBef>
              <a:buSzPct val="100000"/>
              <a:defRPr sz="900"/>
            </a:lvl5pPr>
            <a:lvl6pPr lvl="5" rtl="0">
              <a:spcBef>
                <a:spcPts val="0"/>
              </a:spcBef>
              <a:buSzPct val="100000"/>
              <a:defRPr sz="900"/>
            </a:lvl6pPr>
            <a:lvl7pPr lvl="6" rtl="0">
              <a:spcBef>
                <a:spcPts val="0"/>
              </a:spcBef>
              <a:buSzPct val="100000"/>
              <a:defRPr sz="900"/>
            </a:lvl7pPr>
            <a:lvl8pPr lvl="7" rtl="0">
              <a:spcBef>
                <a:spcPts val="0"/>
              </a:spcBef>
              <a:buSzPct val="100000"/>
              <a:defRPr sz="900"/>
            </a:lvl8pPr>
            <a:lvl9pPr lvl="8" rtl="0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99999"/>
              </a:buClr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4568411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68" name="Shape 68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67031"/>
              </a:buClr>
              <a:buSzPct val="1000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SzPct val="100000"/>
              <a:buFont typeface="Georgia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with intro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3090625" y="2004312"/>
            <a:ext cx="55962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lef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4574902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cajnj.github.io/icajnj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icajnj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cajnj.github.io/icajn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1082261" y="95694"/>
            <a:ext cx="7149600" cy="16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dirty="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ICA</a:t>
            </a:r>
            <a:r>
              <a:rPr lang="en" sz="4800" dirty="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4800" dirty="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 Titusville &amp; Horsham</a:t>
            </a:r>
          </a:p>
        </p:txBody>
      </p:sp>
      <p:pic>
        <p:nvPicPr>
          <p:cNvPr id="137" name="Shape 137" descr="ic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82" y="1668000"/>
            <a:ext cx="8410353" cy="292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835800" y="1932600"/>
            <a:ext cx="3971400" cy="97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ICA: Meet the Advisors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00" y="0"/>
            <a:ext cx="37024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2571900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Career Development: Rusty Moke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628" y="0"/>
            <a:ext cx="37056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5083075" y="1488750"/>
            <a:ext cx="3517200" cy="216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Community Service Events: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Trenton Area Soup Kitchen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5" y="0"/>
            <a:ext cx="36942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" sz="3600" dirty="0">
                <a:solidFill>
                  <a:srgbClr val="FFFFFF"/>
                </a:solidFill>
                <a:latin typeface="Oswald"/>
                <a:sym typeface="Oswald"/>
              </a:rPr>
            </a:br>
            <a:r>
              <a:rPr lang="en" sz="3600" dirty="0">
                <a:solidFill>
                  <a:srgbClr val="FFFFFF"/>
                </a:solidFill>
                <a:latin typeface="Oswald"/>
                <a:sym typeface="Oswald"/>
              </a:rPr>
              <a:t>Stony Brook-Millstone Watershed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416" y="-5750"/>
            <a:ext cx="36789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40894" y="2004985"/>
            <a:ext cx="3517200" cy="973500"/>
          </a:xfrm>
        </p:spPr>
        <p:txBody>
          <a:bodyPr/>
          <a:lstStyle/>
          <a:p>
            <a:pPr algn="ctr"/>
            <a:r>
              <a:rPr lang="en" sz="3600" dirty="0">
                <a:solidFill>
                  <a:srgbClr val="FFFFFF"/>
                </a:solidFill>
                <a:latin typeface="Oswald"/>
                <a:sym typeface="Oswald"/>
              </a:rPr>
              <a:t>Tentative Community Service Event</a:t>
            </a:r>
            <a:endParaRPr lang="en-US" sz="3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73201" y="2491735"/>
            <a:ext cx="3699068" cy="2229121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8 volunteers max assistance to assemble pouches of food for the Send Hunger Packing program 9am to Noon, or for sorting any donated food that comes in. 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We also need physical help loading vehicles as well</a:t>
            </a:r>
            <a:r>
              <a:rPr lang="en-US" b="1">
                <a:solidFill>
                  <a:srgbClr val="C00000"/>
                </a:solidFill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August 2,3,30,31   September 14    Oct 4, 12, 18, 25, 26      November 2      December 6,7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4" y="7280"/>
            <a:ext cx="2306353" cy="228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br>
              <a:rPr lang="en-US" sz="3200" b="1" dirty="0">
                <a:solidFill>
                  <a:schemeClr val="bg1"/>
                </a:solidFill>
                <a:latin typeface="Oswald" panose="020B0604020202020204" charset="0"/>
              </a:rPr>
            </a:br>
            <a:r>
              <a:rPr lang="en-US" sz="3200" b="1" dirty="0">
                <a:solidFill>
                  <a:schemeClr val="bg1"/>
                </a:solidFill>
                <a:latin typeface="Oswald" panose="020B0604020202020204" charset="0"/>
              </a:rPr>
              <a:t>Employee Assistance Program (EAP) and Work Life Solutions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66" t="16166" r="80280" b="36954"/>
          <a:stretch/>
        </p:blipFill>
        <p:spPr>
          <a:xfrm>
            <a:off x="2849525" y="439280"/>
            <a:ext cx="6103089" cy="42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206650" y="1549475"/>
            <a:ext cx="3748800" cy="230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Thank you very much for your time!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749350" y="1441475"/>
            <a:ext cx="4128900" cy="246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If you have any questions about this document please don’t hesitate to contact us at: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Oswald"/>
            </a:pPr>
            <a:r>
              <a:rPr lang="en" sz="24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https://icajnj.github.io/icajnj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Oswald"/>
            </a:pPr>
            <a:r>
              <a:rPr lang="en" sz="24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icajnj@gmail.com</a:t>
            </a:r>
          </a:p>
        </p:txBody>
      </p:sp>
      <p:grpSp>
        <p:nvGrpSpPr>
          <p:cNvPr id="286" name="Shape 286"/>
          <p:cNvGrpSpPr/>
          <p:nvPr/>
        </p:nvGrpSpPr>
        <p:grpSpPr>
          <a:xfrm>
            <a:off x="360151" y="931322"/>
            <a:ext cx="542233" cy="510157"/>
            <a:chOff x="5972700" y="2330200"/>
            <a:chExt cx="411625" cy="387275"/>
          </a:xfrm>
        </p:grpSpPr>
        <p:sp>
          <p:nvSpPr>
            <p:cNvPr id="287" name="Shape 28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211125" y="1699050"/>
            <a:ext cx="2046300" cy="174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SPECIAL THANKS TO ALL OF OUR ADVISORS...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295" name="Shape 295"/>
          <p:cNvSpPr txBox="1">
            <a:spLocks noGrp="1"/>
          </p:cNvSpPr>
          <p:nvPr>
            <p:ph type="body" idx="2"/>
          </p:nvPr>
        </p:nvSpPr>
        <p:spPr>
          <a:xfrm>
            <a:off x="2617212" y="311525"/>
            <a:ext cx="2381400" cy="114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00000"/>
              <a:buFont typeface="Oswald"/>
            </a:pPr>
            <a:r>
              <a:rPr lang="en" sz="280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CHRISTINE KEENEY</a:t>
            </a:r>
          </a:p>
        </p:txBody>
      </p:sp>
      <p:pic>
        <p:nvPicPr>
          <p:cNvPr id="296" name="Shape 296" descr="Alex-pic.jpg"/>
          <p:cNvPicPr preferRelativeResize="0"/>
          <p:nvPr/>
        </p:nvPicPr>
        <p:blipFill rotWithShape="1">
          <a:blip r:embed="rId3">
            <a:alphaModFix/>
          </a:blip>
          <a:srcRect l="5276"/>
          <a:stretch/>
        </p:blipFill>
        <p:spPr>
          <a:xfrm>
            <a:off x="7090198" y="1699050"/>
            <a:ext cx="1823383" cy="279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>
            <a:spLocks noGrp="1"/>
          </p:cNvSpPr>
          <p:nvPr>
            <p:ph type="body" idx="2"/>
          </p:nvPr>
        </p:nvSpPr>
        <p:spPr>
          <a:xfrm>
            <a:off x="6725500" y="311525"/>
            <a:ext cx="2852700" cy="99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00000"/>
              <a:buFont typeface="Oswald"/>
            </a:pPr>
            <a:r>
              <a:rPr lang="en" sz="280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ALEXANDRA RUSSOMANO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2"/>
          </p:nvPr>
        </p:nvSpPr>
        <p:spPr>
          <a:xfrm>
            <a:off x="4785650" y="311525"/>
            <a:ext cx="2197800" cy="114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00000"/>
              <a:buFont typeface="Oswald"/>
            </a:pPr>
            <a:r>
              <a:rPr lang="en" sz="280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DAVID LOVECCHIO</a:t>
            </a:r>
          </a:p>
        </p:txBody>
      </p:sp>
      <p:pic>
        <p:nvPicPr>
          <p:cNvPr id="299" name="Shape 299" descr="Christine-pic.JPG"/>
          <p:cNvPicPr preferRelativeResize="0"/>
          <p:nvPr/>
        </p:nvPicPr>
        <p:blipFill rotWithShape="1">
          <a:blip r:embed="rId4">
            <a:alphaModFix/>
          </a:blip>
          <a:srcRect l="24638" r="19981"/>
          <a:stretch/>
        </p:blipFill>
        <p:spPr>
          <a:xfrm>
            <a:off x="2644100" y="1699050"/>
            <a:ext cx="2327628" cy="279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 descr="David-pic.JPG"/>
          <p:cNvPicPr preferRelativeResize="0"/>
          <p:nvPr/>
        </p:nvPicPr>
        <p:blipFill rotWithShape="1">
          <a:blip r:embed="rId5">
            <a:alphaModFix/>
          </a:blip>
          <a:srcRect l="8815" r="10160"/>
          <a:stretch/>
        </p:blipFill>
        <p:spPr>
          <a:xfrm>
            <a:off x="5180937" y="1699050"/>
            <a:ext cx="1700050" cy="279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685800" y="2802542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b="1">
                <a:latin typeface="Oswald"/>
                <a:ea typeface="Oswald"/>
                <a:cs typeface="Oswald"/>
                <a:sym typeface="Oswald"/>
              </a:rPr>
              <a:t>Meet the Team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144" name="Shape 144"/>
          <p:cNvSpPr/>
          <p:nvPr/>
        </p:nvSpPr>
        <p:spPr>
          <a:xfrm>
            <a:off x="1341275" y="968049"/>
            <a:ext cx="6589746" cy="1845131"/>
          </a:xfrm>
          <a:custGeom>
            <a:avLst/>
            <a:gdLst/>
            <a:ahLst/>
            <a:cxnLst/>
            <a:rect l="0" t="0" r="0" b="0"/>
            <a:pathLst>
              <a:path w="238241" h="42980" extrusionOk="0">
                <a:moveTo>
                  <a:pt x="0" y="14049"/>
                </a:moveTo>
                <a:cubicBezTo>
                  <a:pt x="5476" y="8572"/>
                  <a:pt x="13935" y="7254"/>
                  <a:pt x="21126" y="4377"/>
                </a:cubicBezTo>
                <a:cubicBezTo>
                  <a:pt x="34914" y="-1140"/>
                  <a:pt x="51579" y="-1336"/>
                  <a:pt x="65669" y="3359"/>
                </a:cubicBezTo>
                <a:cubicBezTo>
                  <a:pt x="71835" y="5413"/>
                  <a:pt x="79873" y="8507"/>
                  <a:pt x="81450" y="14813"/>
                </a:cubicBezTo>
                <a:cubicBezTo>
                  <a:pt x="82972" y="20904"/>
                  <a:pt x="84782" y="28175"/>
                  <a:pt x="81704" y="33648"/>
                </a:cubicBezTo>
                <a:cubicBezTo>
                  <a:pt x="77323" y="41434"/>
                  <a:pt x="64778" y="44710"/>
                  <a:pt x="56251" y="42047"/>
                </a:cubicBezTo>
                <a:cubicBezTo>
                  <a:pt x="49198" y="39843"/>
                  <a:pt x="46785" y="28699"/>
                  <a:pt x="48107" y="21430"/>
                </a:cubicBezTo>
                <a:cubicBezTo>
                  <a:pt x="48969" y="16684"/>
                  <a:pt x="53053" y="12573"/>
                  <a:pt x="57270" y="10231"/>
                </a:cubicBezTo>
                <a:cubicBezTo>
                  <a:pt x="87006" y="-6292"/>
                  <a:pt x="121672" y="33364"/>
                  <a:pt x="155264" y="38739"/>
                </a:cubicBezTo>
                <a:cubicBezTo>
                  <a:pt x="174114" y="41754"/>
                  <a:pt x="194149" y="44396"/>
                  <a:pt x="212533" y="39248"/>
                </a:cubicBezTo>
                <a:cubicBezTo>
                  <a:pt x="225473" y="35624"/>
                  <a:pt x="238241" y="21632"/>
                  <a:pt x="238241" y="81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lg" len="lg"/>
            <a:tailEnd type="none" w="lg" len="lg"/>
          </a:ln>
        </p:spPr>
      </p:sp>
      <p:grpSp>
        <p:nvGrpSpPr>
          <p:cNvPr id="145" name="Shape 145"/>
          <p:cNvGrpSpPr/>
          <p:nvPr/>
        </p:nvGrpSpPr>
        <p:grpSpPr>
          <a:xfrm>
            <a:off x="4627875" y="1749710"/>
            <a:ext cx="643934" cy="678393"/>
            <a:chOff x="616425" y="2329600"/>
            <a:chExt cx="361700" cy="388475"/>
          </a:xfrm>
        </p:grpSpPr>
        <p:sp>
          <p:nvSpPr>
            <p:cNvPr id="146" name="Shape 14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4" name="Shape 154"/>
          <p:cNvGrpSpPr/>
          <p:nvPr/>
        </p:nvGrpSpPr>
        <p:grpSpPr>
          <a:xfrm>
            <a:off x="7213540" y="396553"/>
            <a:ext cx="1244652" cy="1026282"/>
            <a:chOff x="5292575" y="3681900"/>
            <a:chExt cx="420150" cy="373275"/>
          </a:xfrm>
        </p:grpSpPr>
        <p:sp>
          <p:nvSpPr>
            <p:cNvPr id="155" name="Shape 15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472731" y="1551276"/>
            <a:ext cx="868542" cy="68659613"/>
            <a:chOff x="6718575" y="2318625"/>
            <a:chExt cx="256950" cy="25249002"/>
          </a:xfrm>
        </p:grpSpPr>
        <p:sp>
          <p:nvSpPr>
            <p:cNvPr id="163" name="Shape 1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rot="10800000" flipH="1">
              <a:off x="6795898" y="27537757"/>
              <a:ext cx="102300" cy="29869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511425" y="73975"/>
            <a:ext cx="3517200" cy="97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LESLY SERRANO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479775" y="980450"/>
            <a:ext cx="3580500" cy="424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Hometown: </a:t>
            </a:r>
            <a:r>
              <a:rPr lang="en" sz="18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Paterson, NJ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School: </a:t>
            </a:r>
            <a:r>
              <a:rPr lang="en" sz="18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New Jersey Institute of Technology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Major: </a:t>
            </a:r>
            <a:r>
              <a:rPr lang="en" sz="18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Chemical Engineering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Previous work experience: </a:t>
            </a:r>
            <a:r>
              <a:rPr lang="en" sz="18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Global Transportation Supply Chain IT at Johnson &amp; Johnson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Current Position: </a:t>
            </a:r>
            <a:r>
              <a:rPr lang="en" sz="18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IT Pharma Collaboration and Productivity Summer Intern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Work Location: </a:t>
            </a:r>
            <a:r>
              <a:rPr lang="en" sz="18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Titusville , NJ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5026875" y="4408700"/>
            <a:ext cx="3641700" cy="58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PRESIDENT</a:t>
            </a:r>
          </a:p>
        </p:txBody>
      </p:sp>
      <p:pic>
        <p:nvPicPr>
          <p:cNvPr id="179" name="Shape 179" descr="Lesley-p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62" y="304800"/>
            <a:ext cx="3077925" cy="41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5007925" y="0"/>
            <a:ext cx="3517200" cy="97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SNEHA RAMPALLI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976275" y="817175"/>
            <a:ext cx="3580500" cy="424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Hometown: </a:t>
            </a: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Princeton, NJ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School: </a:t>
            </a: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University of Pennsylvania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Major: </a:t>
            </a: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Computer Science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Previous work experience: </a:t>
            </a: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Production Assistant at the Wharton Business Radio Sirius XM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Current Position: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IT Pharma Collaboration and Productivity Summer Intern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Work Location: </a:t>
            </a:r>
            <a:r>
              <a:rPr lang="en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Titusville , NJ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7" name="Shape 187" descr="Sneha-pic.jpg"/>
          <p:cNvPicPr preferRelativeResize="0"/>
          <p:nvPr/>
        </p:nvPicPr>
        <p:blipFill rotWithShape="1">
          <a:blip r:embed="rId3">
            <a:alphaModFix/>
          </a:blip>
          <a:srcRect l="3747" r="9098"/>
          <a:stretch/>
        </p:blipFill>
        <p:spPr>
          <a:xfrm>
            <a:off x="483275" y="385299"/>
            <a:ext cx="3517198" cy="40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3275" y="4433700"/>
            <a:ext cx="3517200" cy="58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TECH. &amp; COMM. CHAIR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511425" y="73975"/>
            <a:ext cx="3517200" cy="97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JENNA SLUSAR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79775" y="980450"/>
            <a:ext cx="3580500" cy="424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Hometown: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Annandale, NJ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School: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Bucknell University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Major: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Computer Science, Italian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Previous work experience: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Software Development Intern at Performline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Current Position: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IT Pharma Collaboration and Productivity Summer Intern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Work Location: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Titusville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026875" y="4408700"/>
            <a:ext cx="3641700" cy="58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COMM. SERVICE &amp; EVENT PLANNING CHAIR</a:t>
            </a:r>
          </a:p>
        </p:txBody>
      </p:sp>
      <p:pic>
        <p:nvPicPr>
          <p:cNvPr id="197" name="Shape 197" descr="Jenna-p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162" y="311599"/>
            <a:ext cx="3345123" cy="3361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5007925" y="0"/>
            <a:ext cx="3517200" cy="97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JORDAN HAGERTY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976275" y="817175"/>
            <a:ext cx="3580500" cy="424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Hometown: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Horsham, PA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School: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La Salle University</a:t>
            </a: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Major: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Integrated Science Business and Technology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Previous work experience: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First internship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Current Position: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IT Pharma Collaboration and Productivity Summer Intern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Work Location: </a:t>
            </a:r>
            <a:r>
              <a:rPr lang="en" sz="2000">
                <a:solidFill>
                  <a:srgbClr val="0F0D0D"/>
                </a:solidFill>
                <a:latin typeface="Oswald"/>
                <a:ea typeface="Oswald"/>
                <a:cs typeface="Oswald"/>
                <a:sym typeface="Oswald"/>
              </a:rPr>
              <a:t>Horsham, PA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20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83275" y="4433700"/>
            <a:ext cx="3517200" cy="58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SOCIAL NETWORKING CHAIR</a:t>
            </a:r>
          </a:p>
        </p:txBody>
      </p:sp>
      <p:pic>
        <p:nvPicPr>
          <p:cNvPr id="206" name="Shape 206" descr="Jordan-p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0" y="600275"/>
            <a:ext cx="3307275" cy="319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972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Opportunities in the ICA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Oswald"/>
                <a:ea typeface="Oswald"/>
                <a:cs typeface="Oswald"/>
                <a:sym typeface="Oswald"/>
              </a:rPr>
              <a:t>7</a:t>
            </a:fld>
            <a:endParaRPr lang="en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3" name="Shape 213"/>
          <p:cNvGrpSpPr/>
          <p:nvPr/>
        </p:nvGrpSpPr>
        <p:grpSpPr>
          <a:xfrm>
            <a:off x="3389900" y="104975"/>
            <a:ext cx="4791075" cy="4863500"/>
            <a:chOff x="3389875" y="204550"/>
            <a:chExt cx="4791075" cy="4863500"/>
          </a:xfrm>
        </p:grpSpPr>
        <p:sp>
          <p:nvSpPr>
            <p:cNvPr id="214" name="Shape 214"/>
            <p:cNvSpPr/>
            <p:nvPr/>
          </p:nvSpPr>
          <p:spPr>
            <a:xfrm>
              <a:off x="3389875" y="204550"/>
              <a:ext cx="2197200" cy="22395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5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RESUME BUILDING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5983750" y="204700"/>
              <a:ext cx="2197200" cy="2239500"/>
            </a:xfrm>
            <a:prstGeom prst="ellipse">
              <a:avLst/>
            </a:prstGeom>
            <a:solidFill>
              <a:srgbClr val="F6703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73333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NETWORKING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3418800" y="2887050"/>
              <a:ext cx="2106600" cy="21810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5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COMMUNITY SERVICE 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5983750" y="2887050"/>
              <a:ext cx="2197200" cy="21810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5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APPLY FOR OFFICER POSITIONS</a:t>
              </a:r>
            </a:p>
          </p:txBody>
        </p:sp>
      </p:grpSp>
      <p:sp>
        <p:nvSpPr>
          <p:cNvPr id="218" name="Shape 218"/>
          <p:cNvSpPr/>
          <p:nvPr/>
        </p:nvSpPr>
        <p:spPr>
          <a:xfrm>
            <a:off x="4630325" y="1518350"/>
            <a:ext cx="2268000" cy="2244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</a:p>
        </p:txBody>
      </p:sp>
      <p:sp>
        <p:nvSpPr>
          <p:cNvPr id="219" name="Shape 219"/>
          <p:cNvSpPr/>
          <p:nvPr/>
        </p:nvSpPr>
        <p:spPr>
          <a:xfrm>
            <a:off x="4840050" y="1651475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20" name="Shape 220"/>
          <p:cNvGrpSpPr/>
          <p:nvPr/>
        </p:nvGrpSpPr>
        <p:grpSpPr>
          <a:xfrm>
            <a:off x="4166042" y="210003"/>
            <a:ext cx="674005" cy="876670"/>
            <a:chOff x="6718575" y="2318625"/>
            <a:chExt cx="256950" cy="407375"/>
          </a:xfrm>
        </p:grpSpPr>
        <p:sp>
          <p:nvSpPr>
            <p:cNvPr id="221" name="Shape 2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9" name="Shape 229"/>
          <p:cNvGrpSpPr/>
          <p:nvPr/>
        </p:nvGrpSpPr>
        <p:grpSpPr>
          <a:xfrm>
            <a:off x="6663753" y="387617"/>
            <a:ext cx="813441" cy="743647"/>
            <a:chOff x="5233525" y="4954450"/>
            <a:chExt cx="538275" cy="516350"/>
          </a:xfrm>
        </p:grpSpPr>
        <p:sp>
          <p:nvSpPr>
            <p:cNvPr id="230" name="Shape 2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41" name="Shape 241"/>
          <p:cNvSpPr/>
          <p:nvPr/>
        </p:nvSpPr>
        <p:spPr>
          <a:xfrm>
            <a:off x="4229719" y="4156926"/>
            <a:ext cx="548697" cy="45863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6818183" y="4292047"/>
            <a:ext cx="504593" cy="373418"/>
            <a:chOff x="2599525" y="3688600"/>
            <a:chExt cx="428675" cy="351950"/>
          </a:xfrm>
        </p:grpSpPr>
        <p:sp>
          <p:nvSpPr>
            <p:cNvPr id="243" name="Shape 243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199450" y="1889700"/>
            <a:ext cx="2046300" cy="1364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Available Position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2915825" y="582900"/>
            <a:ext cx="5750100" cy="267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Professional Development Chair:</a:t>
            </a:r>
          </a:p>
          <a:p>
            <a:pPr marL="457200" lvl="0" indent="-419100"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Plans and coordinates activities designed to enrich the professional growth and knowledge of members</a:t>
            </a:r>
          </a:p>
          <a:p>
            <a:pPr marL="457200" lvl="0" indent="-419100" rtl="0"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Responsible for developing workshops (e.g.: Resume building)</a:t>
            </a:r>
          </a:p>
          <a:p>
            <a:pPr marL="457200" lvl="0" indent="-419100">
              <a:spcBef>
                <a:spcPts val="0"/>
              </a:spcBef>
              <a:buSzPct val="100000"/>
              <a:buFont typeface="Oswald"/>
              <a:buChar char="●"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Networking opportunities with interns across JNJ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2843274" y="398262"/>
            <a:ext cx="6137540" cy="388985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9</a:t>
            </a:fld>
            <a:endParaRPr lang="en">
              <a:solidFill>
                <a:srgbClr val="CCCCCC"/>
              </a:solidFill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t="9796" r="1526"/>
          <a:stretch/>
        </p:blipFill>
        <p:spPr>
          <a:xfrm>
            <a:off x="3073200" y="575500"/>
            <a:ext cx="5677700" cy="29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2950800" y="4373800"/>
            <a:ext cx="5899500" cy="6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u="sng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https://icajnj.github.io/icajnj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0" y="50"/>
            <a:ext cx="2554200" cy="51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WEBSITE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285CA73870094CA480CABE83066E53" ma:contentTypeVersion="0" ma:contentTypeDescription="Create a new document." ma:contentTypeScope="" ma:versionID="e877b37c9e900904f184040ce103563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7b4a4f76bea50102067bc7ec8c6d4d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FB74CF-3EC8-4835-BB0F-F670CB37D8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FC7285E-A9FA-4F07-8487-E8C7E9E23200}">
  <ds:schemaRefs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2665464-A44C-486D-8403-1F2A3E11C8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354</Words>
  <Application>Microsoft Office PowerPoint</Application>
  <PresentationFormat>On-screen Show (16:9)</PresentationFormat>
  <Paragraphs>87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Georgia</vt:lpstr>
      <vt:lpstr>Wingdings</vt:lpstr>
      <vt:lpstr>Calibri</vt:lpstr>
      <vt:lpstr>Oswald</vt:lpstr>
      <vt:lpstr>Nunito Sans</vt:lpstr>
      <vt:lpstr>Ulysses template</vt:lpstr>
      <vt:lpstr>PowerPoint Presentation</vt:lpstr>
      <vt:lpstr>Meet the Team</vt:lpstr>
      <vt:lpstr>LESLY SERRANO</vt:lpstr>
      <vt:lpstr>SNEHA RAMPALLI</vt:lpstr>
      <vt:lpstr>JENNA SLUSAR</vt:lpstr>
      <vt:lpstr>JORDAN HAGERTY</vt:lpstr>
      <vt:lpstr>Opportunities in the ICA</vt:lpstr>
      <vt:lpstr>Available Position</vt:lpstr>
      <vt:lpstr>PowerPoint Presentation</vt:lpstr>
      <vt:lpstr>ICA: Meet the Advisors</vt:lpstr>
      <vt:lpstr>    Career Development: Rusty Moke</vt:lpstr>
      <vt:lpstr>Community Service Events:  Trenton Area Soup Kitchen</vt:lpstr>
      <vt:lpstr> Stony Brook-Millstone Watershed</vt:lpstr>
      <vt:lpstr>Tentative Community Service Event</vt:lpstr>
      <vt:lpstr> Employee Assistance Program (EAP) and Work Life Solutions </vt:lpstr>
      <vt:lpstr>Thank you very much for your time!</vt:lpstr>
      <vt:lpstr>SPECIAL THANKS TO ALL OF OUR ADVISORS...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Rampalli, Sneha [JANUS]</dc:creator>
  <cp:lastModifiedBy>Rampalli, Sneha [JANUS]</cp:lastModifiedBy>
  <cp:revision>10</cp:revision>
  <dcterms:modified xsi:type="dcterms:W3CDTF">2017-06-30T15:47:24Z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0x01010070285CA73870094CA480CABE83066E53</vt:lpwstr>
  </property>
</Properties>
</file>